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6"/>
  </p:notesMasterIdLst>
  <p:sldIdLst>
    <p:sldId id="305" r:id="rId2"/>
    <p:sldId id="306" r:id="rId3"/>
    <p:sldId id="307" r:id="rId4"/>
    <p:sldId id="264" r:id="rId5"/>
    <p:sldId id="286" r:id="rId6"/>
    <p:sldId id="311" r:id="rId7"/>
    <p:sldId id="270" r:id="rId8"/>
    <p:sldId id="313" r:id="rId9"/>
    <p:sldId id="302" r:id="rId10"/>
    <p:sldId id="308" r:id="rId11"/>
    <p:sldId id="309" r:id="rId12"/>
    <p:sldId id="315" r:id="rId13"/>
    <p:sldId id="314" r:id="rId14"/>
    <p:sldId id="27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CC00CC"/>
    <a:srgbClr val="FF33CC"/>
    <a:srgbClr val="FFFF66"/>
    <a:srgbClr val="00FFFF"/>
    <a:srgbClr val="FFFF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47BF13A-5BE9-477F-AE27-3C25BA1C27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8DCFEDE-5B94-4938-BDB6-C78743CEE3F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14CC2-C3BD-426A-86A5-822DEDBF109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9F9A1B2-FA82-46F1-B745-1BC837C41A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FB41099-F57C-4990-B39A-8356C9D0C7D1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16261A2-8549-410B-86B2-76925E67BB5F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035FE-6871-44D0-9A42-C6FEF01F703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F57A022-0DDD-4FE2-A59D-B6A0BC5EF0AC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0A38EAE-6A9B-499C-BAE1-CCB6321DC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A58FB6-B97B-4EF8-AB2B-B9229E2A05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8013B20-EBCC-4D01-94F6-56B9D71C80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9233DDC-BBB3-47E3-B486-81CCFD3A68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fld id="{1692625F-C855-4946-B9E0-7DFE6D3C1B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file:///C:\Users\dtd\Downloads\Em%20yeu%20truong%20em%20-%20Be%20Hong%20Ngoc%20%5bNCT%204541042412%5d.mp3" TargetMode="External"/><Relationship Id="rId1" Type="http://schemas.openxmlformats.org/officeDocument/2006/relationships/audio" Target="file:///C:\Documents%20and%20Settings\Administrator\My%20Documents\Thieu%20nhi%20the%20gioi%20lien%20hoan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td\Downloads\Em%20yeu%20truong%20em%20-%20Be%20Hong%20Ngoc%20%5bNCT%204541042412%5d.mp3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Thieu nhi the gioi lien ho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" y="6629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j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28600" y="838200"/>
            <a:ext cx="8915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KHOA HỌC LỚP 4</a:t>
            </a:r>
          </a:p>
        </p:txBody>
      </p:sp>
      <p:pic>
        <p:nvPicPr>
          <p:cNvPr id="14341" name="Picture 6" descr="ABARBLY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1676400"/>
            <a:ext cx="47053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Thieu nhi the gioi lien ho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0" y="2379663"/>
            <a:ext cx="91440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3200" b="1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endParaRPr lang="en-US" sz="3200" b="1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endParaRPr lang="en-US" sz="3200" b="1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endParaRPr lang="en-US" sz="3200" b="1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endParaRPr lang="en-US" sz="3200" b="1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endParaRPr lang="en-US" sz="3200" b="1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endParaRPr lang="en-US" sz="32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>NÓNG, LẠNH VÀ NHIỆT ĐỘ (T1)</a:t>
            </a:r>
          </a:p>
          <a:p>
            <a:pPr eaLnBrk="1" hangingPunct="1"/>
            <a:endParaRPr lang="en-US" sz="40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3" name="Em yeu truong em - Be Hong Ngoc [NCT 4541042412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" y="990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81" fill="hold"/>
                                        <p:tgtEl>
                                          <p:spTgt spid="624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87481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58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5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66"/>
                </p:tgtEl>
              </p:cMediaNode>
            </p:audio>
            <p:audio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72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2469" grpId="0"/>
      <p:bldP spid="6246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3200" smtClean="0">
              <a:solidFill>
                <a:srgbClr val="7B9899"/>
              </a:solidFill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400" b="1" i="1" u="sng" smtClean="0">
                <a:latin typeface="Arial" charset="0"/>
              </a:rPr>
              <a:t>Thực hành</a:t>
            </a:r>
            <a:r>
              <a:rPr lang="en-US" sz="2400" smtClean="0">
                <a:latin typeface="Arial" charset="0"/>
              </a:rPr>
              <a:t>: Đo nhiệt độ cơ thể</a:t>
            </a:r>
          </a:p>
          <a:p>
            <a:pPr eaLnBrk="1" hangingPunct="1"/>
            <a:r>
              <a:rPr lang="en-US" sz="2400" smtClean="0">
                <a:latin typeface="Arial" charset="0"/>
              </a:rPr>
              <a:t>Thực hiện nhóm 4.</a:t>
            </a:r>
          </a:p>
          <a:p>
            <a:pPr eaLnBrk="1" hangingPunct="1"/>
            <a:r>
              <a:rPr lang="en-US" sz="2400" b="1" u="sng" smtClean="0">
                <a:latin typeface="Arial" charset="0"/>
              </a:rPr>
              <a:t>Bước 1</a:t>
            </a:r>
            <a:r>
              <a:rPr lang="en-US" sz="2400" smtClean="0">
                <a:latin typeface="Arial" charset="0"/>
              </a:rPr>
              <a:t>: Vẩy cho thủy ngân tụt hết xuống bầu trước khi đo.</a:t>
            </a:r>
          </a:p>
          <a:p>
            <a:pPr eaLnBrk="1" hangingPunct="1"/>
            <a:r>
              <a:rPr lang="en-US" sz="2400" b="1" u="sng" smtClean="0">
                <a:latin typeface="Arial" charset="0"/>
              </a:rPr>
              <a:t>Bước 2</a:t>
            </a:r>
            <a:r>
              <a:rPr lang="en-US" sz="2400" smtClean="0">
                <a:latin typeface="Arial" charset="0"/>
              </a:rPr>
              <a:t>: Đặt bầu nhiệt kế vào nách và kẹp tay lại để giữ nhiệt kế.</a:t>
            </a:r>
          </a:p>
          <a:p>
            <a:pPr eaLnBrk="1" hangingPunct="1"/>
            <a:r>
              <a:rPr lang="en-US" sz="2400" b="1" u="sng" smtClean="0">
                <a:latin typeface="Arial" charset="0"/>
              </a:rPr>
              <a:t>Bước 3</a:t>
            </a:r>
            <a:r>
              <a:rPr lang="en-US" sz="2400" smtClean="0">
                <a:latin typeface="Arial" charset="0"/>
              </a:rPr>
              <a:t>: Bấm giờ. Sau 5 phút lấy ra, ghi kết quả ra giấy.</a:t>
            </a:r>
            <a:endParaRPr lang="vi-VN" sz="2400" smtClean="0">
              <a:latin typeface="Arial" charset="0"/>
            </a:endParaRPr>
          </a:p>
          <a:p>
            <a:pPr eaLnBrk="1" hangingPunct="1"/>
            <a:endParaRPr lang="en-US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" y="1371600"/>
            <a:ext cx="8610600" cy="4724400"/>
            <a:chOff x="192" y="1680"/>
            <a:chExt cx="5148" cy="2448"/>
          </a:xfrm>
        </p:grpSpPr>
        <p:pic>
          <p:nvPicPr>
            <p:cNvPr id="24582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680"/>
              <a:ext cx="2592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1680"/>
              <a:ext cx="2700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horizontalScroll">
            <a:avLst>
              <a:gd name="adj" fmla="val 0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800">
              <a:latin typeface="Arial" charset="0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5562600" y="0"/>
            <a:ext cx="3581400" cy="8382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rgbClr val="FF0066"/>
                </a:solidFill>
                <a:latin typeface="Arial" charset="0"/>
              </a:rPr>
              <a:t>KHOA HỌC : 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NÓNG,</a:t>
            </a:r>
          </a:p>
          <a:p>
            <a:pPr algn="ctr" eaLnBrk="1" hangingPunct="1"/>
            <a:r>
              <a:rPr lang="en-US" sz="1600" b="1">
                <a:solidFill>
                  <a:srgbClr val="0000FF"/>
                </a:solidFill>
                <a:latin typeface="Arial" charset="0"/>
              </a:rPr>
              <a:t> LẠNH VÀ NHIỆT ĐỘ</a:t>
            </a:r>
            <a:endParaRPr lang="en-US" sz="1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0" y="-152400"/>
            <a:ext cx="3886200" cy="1295400"/>
          </a:xfrm>
          <a:prstGeom prst="horizontalScroll">
            <a:avLst>
              <a:gd name="adj" fmla="val 13259"/>
            </a:avLst>
          </a:prstGeom>
          <a:gradFill rotWithShape="1">
            <a:gsLst>
              <a:gs pos="0">
                <a:srgbClr val="00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0000FF"/>
                </a:solidFill>
                <a:latin typeface="Arial" charset="0"/>
              </a:rPr>
              <a:t>Hoạt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ộng 2</a:t>
            </a:r>
            <a:r>
              <a:rPr lang="en-US" sz="2400">
                <a:latin typeface="Arial" charset="0"/>
              </a:rPr>
              <a:t> : Thực hành </a:t>
            </a:r>
          </a:p>
          <a:p>
            <a:pPr algn="ctr" eaLnBrk="1" hangingPunct="1"/>
            <a:r>
              <a:rPr lang="en-US" sz="2400">
                <a:latin typeface="Arial" charset="0"/>
              </a:rPr>
              <a:t>sử dụng nhiệt kế</a:t>
            </a:r>
          </a:p>
        </p:txBody>
      </p:sp>
      <p:pic>
        <p:nvPicPr>
          <p:cNvPr id="25605" name="Picture 6" descr="kien7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horizontalScroll">
            <a:avLst>
              <a:gd name="adj" fmla="val 0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800">
              <a:latin typeface="Arial" charset="0"/>
            </a:endParaRPr>
          </a:p>
        </p:txBody>
      </p:sp>
      <p:sp>
        <p:nvSpPr>
          <p:cNvPr id="26627" name="AutoShape 5"/>
          <p:cNvSpPr>
            <a:spLocks noChangeArrowheads="1"/>
          </p:cNvSpPr>
          <p:nvPr/>
        </p:nvSpPr>
        <p:spPr bwMode="auto">
          <a:xfrm>
            <a:off x="5562600" y="0"/>
            <a:ext cx="3581400" cy="8382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rgbClr val="FF0066"/>
                </a:solidFill>
                <a:latin typeface="Arial" charset="0"/>
              </a:rPr>
              <a:t>KHOA HỌC : 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NÓNG,</a:t>
            </a:r>
          </a:p>
          <a:p>
            <a:pPr algn="ctr" eaLnBrk="1" hangingPunct="1"/>
            <a:r>
              <a:rPr lang="en-US" sz="1600" b="1">
                <a:solidFill>
                  <a:srgbClr val="0000FF"/>
                </a:solidFill>
                <a:latin typeface="Arial" charset="0"/>
              </a:rPr>
              <a:t> LẠNH VÀ NHIỆT ĐỘ</a:t>
            </a:r>
            <a:endParaRPr lang="en-US" sz="1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628" name="AutoShape 8"/>
          <p:cNvSpPr>
            <a:spLocks noChangeArrowheads="1"/>
          </p:cNvSpPr>
          <p:nvPr/>
        </p:nvSpPr>
        <p:spPr bwMode="auto">
          <a:xfrm>
            <a:off x="0" y="-152400"/>
            <a:ext cx="3886200" cy="1295400"/>
          </a:xfrm>
          <a:prstGeom prst="horizontalScroll">
            <a:avLst>
              <a:gd name="adj" fmla="val 13259"/>
            </a:avLst>
          </a:prstGeom>
          <a:gradFill rotWithShape="1">
            <a:gsLst>
              <a:gs pos="0">
                <a:srgbClr val="00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0000FF"/>
                </a:solidFill>
                <a:latin typeface="Arial" charset="0"/>
              </a:rPr>
              <a:t>Hoạt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ộng 2</a:t>
            </a:r>
            <a:r>
              <a:rPr lang="en-US" sz="2400">
                <a:latin typeface="Arial" charset="0"/>
              </a:rPr>
              <a:t> : Thực hành </a:t>
            </a:r>
          </a:p>
          <a:p>
            <a:pPr algn="ctr" eaLnBrk="1" hangingPunct="1"/>
            <a:r>
              <a:rPr lang="en-US" sz="2400">
                <a:latin typeface="Arial" charset="0"/>
              </a:rPr>
              <a:t>sử dụng nhiệt kế</a:t>
            </a:r>
          </a:p>
        </p:txBody>
      </p:sp>
      <p:pic>
        <p:nvPicPr>
          <p:cNvPr id="26629" name="Picture 11" descr="kien1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FFFF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 rot="21523410" flipV="1">
            <a:off x="0" y="838200"/>
            <a:ext cx="9599613" cy="1309688"/>
          </a:xfrm>
          <a:prstGeom prst="cloudCallout">
            <a:avLst>
              <a:gd name="adj1" fmla="val -45185"/>
              <a:gd name="adj2" fmla="val -120296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Nhiệt kế ở hình 3 chỉ bao nhiêu 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ộ ?</a:t>
            </a:r>
          </a:p>
        </p:txBody>
      </p:sp>
      <p:sp>
        <p:nvSpPr>
          <p:cNvPr id="27652" name="AutoShape 8"/>
          <p:cNvSpPr>
            <a:spLocks noChangeArrowheads="1"/>
          </p:cNvSpPr>
          <p:nvPr/>
        </p:nvSpPr>
        <p:spPr bwMode="auto">
          <a:xfrm>
            <a:off x="5562600" y="0"/>
            <a:ext cx="3581400" cy="8382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rgbClr val="FF0066"/>
                </a:solidFill>
                <a:latin typeface="Arial" charset="0"/>
              </a:rPr>
              <a:t>KHOA HỌC : 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NÓNG,</a:t>
            </a:r>
          </a:p>
          <a:p>
            <a:pPr algn="ctr" eaLnBrk="1" hangingPunct="1"/>
            <a:r>
              <a:rPr lang="en-US" sz="1600" b="1">
                <a:solidFill>
                  <a:srgbClr val="0000FF"/>
                </a:solidFill>
                <a:latin typeface="Arial" charset="0"/>
              </a:rPr>
              <a:t> LẠNH VÀ NHIỆT ĐỘ</a:t>
            </a:r>
            <a:endParaRPr lang="en-US" sz="14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8682" name="Picture 10" descr="kien1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71700"/>
            <a:ext cx="6629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0" y="-152400"/>
            <a:ext cx="3886200" cy="1295400"/>
          </a:xfrm>
          <a:prstGeom prst="horizontalScroll">
            <a:avLst>
              <a:gd name="adj" fmla="val 13259"/>
            </a:avLst>
          </a:prstGeom>
          <a:gradFill rotWithShape="1">
            <a:gsLst>
              <a:gs pos="0">
                <a:srgbClr val="00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0000FF"/>
                </a:solidFill>
                <a:latin typeface="Arial" charset="0"/>
              </a:rPr>
              <a:t>Hoạt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ộng 2</a:t>
            </a:r>
            <a:r>
              <a:rPr lang="en-US" sz="2400">
                <a:latin typeface="Arial" charset="0"/>
              </a:rPr>
              <a:t> :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Thực hành </a:t>
            </a:r>
          </a:p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Arial" charset="0"/>
              </a:rPr>
              <a:t>sử dụng nhiệt kế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Arial" charset="0"/>
              </a:rPr>
              <a:t>Kiểm tra bài cũ</a:t>
            </a:r>
            <a:r>
              <a:rPr lang="en-US" smtClean="0">
                <a:solidFill>
                  <a:srgbClr val="7B9899"/>
                </a:solidFill>
                <a:latin typeface="Arial" charset="0"/>
              </a:rPr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  <a:latin typeface="Arial" charset="0"/>
              </a:rPr>
              <a:t>Câu 1 : Em đã làm gì để bảo vệ đôi mắt ?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  <a:latin typeface="Arial" charset="0"/>
              </a:rPr>
              <a:t>Để bảo vệ đôi mắt ta không nhìn thẳng vào mặt trời, không chiếu đèn phin vào mắt nhau, tránh 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  <a:latin typeface="Arial" charset="0"/>
              </a:rPr>
              <a:t>viết, đọc dưới ánh sáng quá yếu hoặc quá mạnh,…</a:t>
            </a:r>
          </a:p>
          <a:p>
            <a:pPr eaLnBrk="1" hangingPunct="1"/>
            <a:endParaRPr lang="en-US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latin typeface="Arial"/>
              </a:rPr>
              <a:t>Khoa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</a:rPr>
              <a:t>học</a:t>
            </a:r>
            <a:r>
              <a:rPr lang="en-US" dirty="0" smtClean="0">
                <a:latin typeface="Arial"/>
              </a:rPr>
              <a:t> :</a:t>
            </a:r>
            <a:br>
              <a:rPr lang="en-US" dirty="0" smtClean="0">
                <a:latin typeface="Arial"/>
              </a:rPr>
            </a:b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</a:rPr>
              <a:t>Nóng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 ,</a:t>
            </a:r>
            <a:r>
              <a:rPr lang="en-US" dirty="0" err="1" smtClean="0">
                <a:solidFill>
                  <a:srgbClr val="FF0000"/>
                </a:solidFill>
                <a:latin typeface="Arial"/>
              </a:rPr>
              <a:t>lạnh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</a:rPr>
              <a:t>nhiệt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</a:rPr>
              <a:t>độ</a:t>
            </a:r>
            <a:endParaRPr lang="en-US" dirty="0" smtClean="0">
              <a:latin typeface="Arial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" name="Em yeu truong em - Be Hong Ngoc [NCT 4541042412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DSCF402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58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FFFF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45511" flipV="1">
            <a:off x="1384300" y="1949450"/>
            <a:ext cx="6705600" cy="2057400"/>
          </a:xfrm>
          <a:prstGeom prst="cloudCallout">
            <a:avLst>
              <a:gd name="adj1" fmla="val -40644"/>
              <a:gd name="adj2" fmla="val -111662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kể </a:t>
            </a:r>
            <a:r>
              <a:rPr lang="en-US" sz="3200">
                <a:solidFill>
                  <a:srgbClr val="0000FF"/>
                </a:solidFill>
                <a:latin typeface="Arial" charset="0"/>
              </a:rPr>
              <a:t>tên một số vật nóng, lanh th</a:t>
            </a:r>
            <a:r>
              <a:rPr lang="vi-VN" sz="32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3200">
                <a:solidFill>
                  <a:srgbClr val="0000FF"/>
                </a:solidFill>
                <a:latin typeface="Arial" charset="0"/>
              </a:rPr>
              <a:t>ờng gặp hàng ngày?</a:t>
            </a:r>
          </a:p>
        </p:txBody>
      </p:sp>
      <p:sp>
        <p:nvSpPr>
          <p:cNvPr id="17412" name="AutoShape 7"/>
          <p:cNvSpPr>
            <a:spLocks noChangeArrowheads="1"/>
          </p:cNvSpPr>
          <p:nvPr/>
        </p:nvSpPr>
        <p:spPr bwMode="auto">
          <a:xfrm>
            <a:off x="5562600" y="0"/>
            <a:ext cx="3581400" cy="8382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FF0066"/>
                </a:solidFill>
                <a:latin typeface="Arial" charset="0"/>
              </a:rPr>
              <a:t>KHOA HỌC :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NÓNG,</a:t>
            </a:r>
          </a:p>
          <a:p>
            <a:pPr algn="ctr" eaLnBrk="1" hangingPunct="1"/>
            <a:r>
              <a:rPr lang="en-US" b="1">
                <a:solidFill>
                  <a:srgbClr val="0000FF"/>
                </a:solidFill>
                <a:latin typeface="Arial" charset="0"/>
              </a:rPr>
              <a:t> LẠNH VÀ NHIỆT ĐỘ</a:t>
            </a:r>
            <a:endParaRPr lang="en-U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413" name="AutoShape 11"/>
          <p:cNvSpPr>
            <a:spLocks noChangeArrowheads="1"/>
          </p:cNvSpPr>
          <p:nvPr/>
        </p:nvSpPr>
        <p:spPr bwMode="auto">
          <a:xfrm>
            <a:off x="0" y="0"/>
            <a:ext cx="5410200" cy="1447800"/>
          </a:xfrm>
          <a:prstGeom prst="horizontalScroll">
            <a:avLst>
              <a:gd name="adj" fmla="val 13259"/>
            </a:avLst>
          </a:prstGeom>
          <a:gradFill rotWithShape="1">
            <a:gsLst>
              <a:gs pos="0">
                <a:srgbClr val="00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0000FF"/>
                </a:solidFill>
                <a:latin typeface="Arial" charset="0"/>
              </a:rPr>
              <a:t>Hoạt </a:t>
            </a:r>
            <a:r>
              <a:rPr lang="vi-VN" sz="32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0000FF"/>
                </a:solidFill>
                <a:latin typeface="Arial" charset="0"/>
              </a:rPr>
              <a:t>ộng 1</a:t>
            </a:r>
            <a:r>
              <a:rPr lang="en-US" sz="3200">
                <a:latin typeface="Arial" charset="0"/>
              </a:rPr>
              <a:t>: </a:t>
            </a:r>
            <a:r>
              <a:rPr lang="en-US" sz="3200">
                <a:solidFill>
                  <a:srgbClr val="CC00CC"/>
                </a:solidFill>
                <a:latin typeface="Arial" charset="0"/>
              </a:rPr>
              <a:t>Tìm hiểu về </a:t>
            </a:r>
          </a:p>
          <a:p>
            <a:pPr algn="ctr" eaLnBrk="1" hangingPunct="1"/>
            <a:r>
              <a:rPr lang="en-US" sz="3200">
                <a:solidFill>
                  <a:srgbClr val="CC00CC"/>
                </a:solidFill>
                <a:latin typeface="Arial" charset="0"/>
              </a:rPr>
              <a:t>sự truyền nhiệt</a:t>
            </a:r>
            <a:endParaRPr lang="en-US" sz="4400">
              <a:solidFill>
                <a:srgbClr val="CC00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horizontalScroll">
            <a:avLst>
              <a:gd name="adj" fmla="val 0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800">
              <a:latin typeface="Arial" charset="0"/>
            </a:endParaRP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304800" y="1143000"/>
            <a:ext cx="8534400" cy="1905000"/>
          </a:xfrm>
          <a:prstGeom prst="wedgeEllipseCallout">
            <a:avLst>
              <a:gd name="adj1" fmla="val -43750"/>
              <a:gd name="adj2" fmla="val 103583"/>
            </a:avLst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800">
                <a:solidFill>
                  <a:srgbClr val="00FFFF"/>
                </a:solidFill>
                <a:latin typeface="Arial" charset="0"/>
              </a:rPr>
              <a:t>Trong 3 khay  n</a:t>
            </a:r>
            <a:r>
              <a:rPr lang="vi-VN" sz="2800">
                <a:solidFill>
                  <a:srgbClr val="00FFFF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00FFFF"/>
                </a:solidFill>
                <a:latin typeface="Arial" charset="0"/>
              </a:rPr>
              <a:t>ớc trên bàn của cô giáo,  khay  A nóng h</a:t>
            </a:r>
            <a:r>
              <a:rPr lang="vi-VN" sz="2800">
                <a:solidFill>
                  <a:srgbClr val="00FFFF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00FFFF"/>
                </a:solidFill>
                <a:latin typeface="Arial" charset="0"/>
              </a:rPr>
              <a:t>n khay  nào và lạnh h</a:t>
            </a:r>
            <a:r>
              <a:rPr lang="vi-VN" sz="2800">
                <a:solidFill>
                  <a:srgbClr val="00FFFF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00FFFF"/>
                </a:solidFill>
                <a:latin typeface="Arial" charset="0"/>
              </a:rPr>
              <a:t>n  khay nào ? 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0" y="-152400"/>
            <a:ext cx="5410200" cy="1447800"/>
          </a:xfrm>
          <a:prstGeom prst="horizontalScroll">
            <a:avLst>
              <a:gd name="adj" fmla="val 13259"/>
            </a:avLst>
          </a:prstGeom>
          <a:gradFill rotWithShape="1">
            <a:gsLst>
              <a:gs pos="0">
                <a:srgbClr val="00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Arial" charset="0"/>
              </a:rPr>
              <a:t>Hoạt 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ộng 1</a:t>
            </a:r>
            <a:r>
              <a:rPr lang="en-US" sz="2800">
                <a:latin typeface="Arial" charset="0"/>
              </a:rPr>
              <a:t>: Tìm hiểu về </a:t>
            </a:r>
          </a:p>
          <a:p>
            <a:pPr algn="ctr" eaLnBrk="1" hangingPunct="1"/>
            <a:r>
              <a:rPr lang="en-US" sz="2800">
                <a:latin typeface="Arial" charset="0"/>
              </a:rPr>
              <a:t>sự truyền nhiệt</a:t>
            </a:r>
            <a:endParaRPr lang="en-US" sz="4000">
              <a:latin typeface="Arial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5562600" y="0"/>
            <a:ext cx="3581400" cy="8382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rgbClr val="FF0066"/>
                </a:solidFill>
                <a:latin typeface="Arial" charset="0"/>
              </a:rPr>
              <a:t>KHOA HỌC : 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NÓNG,</a:t>
            </a:r>
          </a:p>
          <a:p>
            <a:pPr algn="ctr" eaLnBrk="1" hangingPunct="1"/>
            <a:r>
              <a:rPr lang="en-US" sz="1600" b="1">
                <a:solidFill>
                  <a:srgbClr val="0000FF"/>
                </a:solidFill>
                <a:latin typeface="Arial" charset="0"/>
              </a:rPr>
              <a:t> LẠNH VÀ NHIỆT ĐỘ</a:t>
            </a:r>
            <a:endParaRPr lang="en-US" sz="1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0" y="3581400"/>
            <a:ext cx="8534400" cy="2438400"/>
          </a:xfrm>
          <a:prstGeom prst="cloudCallout">
            <a:avLst>
              <a:gd name="adj1" fmla="val -50352"/>
              <a:gd name="adj2" fmla="val 83856"/>
            </a:avLst>
          </a:prstGeom>
          <a:gradFill rotWithShape="1">
            <a:gsLst>
              <a:gs pos="0">
                <a:srgbClr val="FF33CC"/>
              </a:gs>
              <a:gs pos="50000">
                <a:srgbClr val="FFFFFF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Trong 3  khay  n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ớc trên  khay  n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ớc nào có nhiệt 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ộ cao nhất? Khay n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ớc nào có nhiệt 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ộ thấp nhất ?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3733800" y="593725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Arial" charset="0"/>
              </a:rPr>
              <a:t>Khoa học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38400" y="917575"/>
            <a:ext cx="3535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NÓNG, LẠNH VÀ NHIỆT ĐỘ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09600" y="54864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 </a:t>
            </a:r>
            <a:r>
              <a:rPr lang="en-US" sz="2000">
                <a:latin typeface="Arial" charset="0"/>
              </a:rPr>
              <a:t>Cố</a:t>
            </a:r>
            <a:r>
              <a:rPr lang="en-US" sz="2000"/>
              <a:t>c </a:t>
            </a:r>
            <a:r>
              <a:rPr lang="en-US" sz="2000" b="1"/>
              <a:t>a</a:t>
            </a:r>
            <a:r>
              <a:rPr lang="en-US" sz="2000"/>
              <a:t> nóng hơn cốc </a:t>
            </a:r>
            <a:r>
              <a:rPr lang="en-US" sz="2000" b="1"/>
              <a:t>c</a:t>
            </a:r>
            <a:r>
              <a:rPr lang="en-US" sz="2000"/>
              <a:t> nhưng lạnh hơn cốc </a:t>
            </a:r>
            <a:r>
              <a:rPr lang="en-US" sz="2000" b="1"/>
              <a:t>b</a:t>
            </a:r>
            <a:r>
              <a:rPr lang="en-US" sz="2000"/>
              <a:t>. Vì cốc </a:t>
            </a:r>
            <a:r>
              <a:rPr lang="en-US" sz="2000" b="1"/>
              <a:t>a</a:t>
            </a:r>
            <a:r>
              <a:rPr lang="en-US" sz="2000"/>
              <a:t> nước nguội, cốc </a:t>
            </a:r>
            <a:r>
              <a:rPr lang="en-US" sz="2000" b="1"/>
              <a:t>b</a:t>
            </a:r>
            <a:r>
              <a:rPr lang="en-US" sz="2000"/>
              <a:t> là cốc nước nóng, cốc  </a:t>
            </a:r>
            <a:r>
              <a:rPr lang="en-US" sz="2000" b="1"/>
              <a:t>c</a:t>
            </a:r>
            <a:r>
              <a:rPr lang="en-US" sz="2000"/>
              <a:t> là cốc nước đá.</a:t>
            </a:r>
            <a:endParaRPr lang="vi-VN" sz="2000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62000" y="1371600"/>
            <a:ext cx="3244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1- </a:t>
            </a:r>
            <a:r>
              <a:rPr lang="en-US" sz="2000" b="1" u="sng">
                <a:latin typeface="Arial" charset="0"/>
              </a:rPr>
              <a:t>Nóng, lạnh của một vật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98525" y="1866900"/>
            <a:ext cx="687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latin typeface="Arial" charset="0"/>
              </a:rPr>
              <a:t>Nhiệt độ</a:t>
            </a:r>
            <a:r>
              <a:rPr lang="en-US" sz="2000">
                <a:latin typeface="Arial" charset="0"/>
              </a:rPr>
              <a:t> là đại lượng chỉ độ nóng, lạnh của một vật</a:t>
            </a:r>
            <a:r>
              <a:rPr lang="en-US" sz="1600">
                <a:latin typeface="Arial" charset="0"/>
              </a:rPr>
              <a:t>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19150" y="2419350"/>
            <a:ext cx="6934200" cy="2819400"/>
            <a:chOff x="480" y="1488"/>
            <a:chExt cx="4368" cy="1776"/>
          </a:xfrm>
        </p:grpSpPr>
        <p:pic>
          <p:nvPicPr>
            <p:cNvPr id="19468" name="Picture 19" descr="kien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1488"/>
              <a:ext cx="4368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Rectangle 20"/>
            <p:cNvSpPr>
              <a:spLocks noChangeArrowheads="1"/>
            </p:cNvSpPr>
            <p:nvPr/>
          </p:nvSpPr>
          <p:spPr bwMode="auto">
            <a:xfrm>
              <a:off x="480" y="2784"/>
              <a:ext cx="4368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</p:grp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990600" y="4748213"/>
            <a:ext cx="1893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a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) Cốc nước nguội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276600" y="4749800"/>
            <a:ext cx="1847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" charset="0"/>
              </a:rPr>
              <a:t>b) Cốc nước nóng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410200" y="4800600"/>
            <a:ext cx="24304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c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) Cốc nước có nước đá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685800" y="19050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Vật nóng có nhiệt độ cao hơn vật lạnh.</a:t>
            </a:r>
            <a:endParaRPr lang="vi-VN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7" grpId="0"/>
      <p:bldP spid="4107" grpId="1"/>
      <p:bldP spid="4109" grpId="0"/>
      <p:bldP spid="4110" grpId="0"/>
      <p:bldP spid="4110" grpId="1"/>
      <p:bldP spid="4117" grpId="0"/>
      <p:bldP spid="4117" grpId="1"/>
      <p:bldP spid="4118" grpId="0"/>
      <p:bldP spid="4118" grpId="1"/>
      <p:bldP spid="4119" grpId="0"/>
      <p:bldP spid="4119" grpId="1"/>
      <p:bldP spid="4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33FF"/>
              </a:gs>
              <a:gs pos="50000">
                <a:srgbClr val="FFFFFF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0" y="-152400"/>
            <a:ext cx="4267200" cy="1524000"/>
          </a:xfrm>
          <a:prstGeom prst="horizontalScroll">
            <a:avLst>
              <a:gd name="adj" fmla="val 13259"/>
            </a:avLst>
          </a:prstGeom>
          <a:gradFill rotWithShape="1">
            <a:gsLst>
              <a:gs pos="0">
                <a:srgbClr val="00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Arial" charset="0"/>
              </a:rPr>
              <a:t>Hoạt 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ộng 2</a:t>
            </a:r>
            <a:r>
              <a:rPr lang="en-US" sz="2800">
                <a:latin typeface="Arial" charset="0"/>
              </a:rPr>
              <a:t> : </a:t>
            </a:r>
            <a:r>
              <a:rPr lang="en-US" sz="2800">
                <a:solidFill>
                  <a:srgbClr val="CC00CC"/>
                </a:solidFill>
                <a:latin typeface="Arial" charset="0"/>
              </a:rPr>
              <a:t>Thực hành </a:t>
            </a:r>
          </a:p>
          <a:p>
            <a:pPr algn="ctr" eaLnBrk="1" hangingPunct="1"/>
            <a:r>
              <a:rPr lang="en-US" sz="2800">
                <a:solidFill>
                  <a:srgbClr val="CC00CC"/>
                </a:solidFill>
                <a:latin typeface="Arial" charset="0"/>
              </a:rPr>
              <a:t>sử dụng nhiệt kế</a:t>
            </a:r>
            <a:endParaRPr lang="en-US" sz="40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5562600" y="0"/>
            <a:ext cx="3581400" cy="8382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rgbClr val="FF0066"/>
                </a:solidFill>
                <a:latin typeface="Arial" charset="0"/>
              </a:rPr>
              <a:t>KHOA HỌC : 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NÓNG,</a:t>
            </a:r>
          </a:p>
          <a:p>
            <a:pPr algn="ctr" eaLnBrk="1" hangingPunct="1"/>
            <a:r>
              <a:rPr lang="en-US" sz="1600" b="1">
                <a:solidFill>
                  <a:srgbClr val="0000FF"/>
                </a:solidFill>
                <a:latin typeface="Arial" charset="0"/>
              </a:rPr>
              <a:t> LẠNH VÀ NHIỆT ĐỘ</a:t>
            </a:r>
            <a:endParaRPr lang="en-US" sz="1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1371600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 Thí nghiệm :</a:t>
            </a:r>
            <a:r>
              <a:rPr lang="en-US" sz="2800">
                <a:latin typeface="Arial" charset="0"/>
              </a:rPr>
              <a:t> </a:t>
            </a:r>
            <a:r>
              <a:rPr lang="en-US" sz="2800">
                <a:solidFill>
                  <a:srgbClr val="C00000"/>
                </a:solidFill>
                <a:latin typeface="Arial" charset="0"/>
              </a:rPr>
              <a:t>N</a:t>
            </a:r>
            <a:r>
              <a:rPr lang="vi-VN" sz="2800">
                <a:solidFill>
                  <a:srgbClr val="C000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C00000"/>
                </a:solidFill>
                <a:latin typeface="Arial" charset="0"/>
              </a:rPr>
              <a:t>ớc ở trong 4 khay  ban </a:t>
            </a:r>
            <a:r>
              <a:rPr lang="vi-VN" sz="2800">
                <a:solidFill>
                  <a:srgbClr val="C0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C00000"/>
                </a:solidFill>
                <a:latin typeface="Arial" charset="0"/>
              </a:rPr>
              <a:t>ầu nh</a:t>
            </a:r>
            <a:r>
              <a:rPr lang="vi-VN" sz="2800">
                <a:solidFill>
                  <a:srgbClr val="C000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C00000"/>
                </a:solidFill>
                <a:latin typeface="Arial" charset="0"/>
              </a:rPr>
              <a:t> nhau. sau </a:t>
            </a:r>
            <a:r>
              <a:rPr lang="vi-VN" sz="2800">
                <a:solidFill>
                  <a:srgbClr val="C0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C00000"/>
                </a:solidFill>
                <a:latin typeface="Arial" charset="0"/>
              </a:rPr>
              <a:t>ó </a:t>
            </a:r>
            <a:r>
              <a:rPr lang="vi-VN" sz="2800">
                <a:solidFill>
                  <a:srgbClr val="C0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C00000"/>
                </a:solidFill>
                <a:latin typeface="Arial" charset="0"/>
              </a:rPr>
              <a:t>ổ thêm ít n</a:t>
            </a:r>
            <a:r>
              <a:rPr lang="vi-VN" sz="2800">
                <a:solidFill>
                  <a:srgbClr val="C000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C00000"/>
                </a:solidFill>
                <a:latin typeface="Arial" charset="0"/>
              </a:rPr>
              <a:t>ớc sôi vào  khay  A và cho </a:t>
            </a:r>
            <a:r>
              <a:rPr lang="vi-VN" sz="2800">
                <a:solidFill>
                  <a:srgbClr val="C0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C00000"/>
                </a:solidFill>
                <a:latin typeface="Arial" charset="0"/>
              </a:rPr>
              <a:t>á vào khay  D. Nhúng hai tay khay vào 2 khay   A, D, sau </a:t>
            </a:r>
            <a:r>
              <a:rPr lang="vi-VN" sz="2800">
                <a:solidFill>
                  <a:srgbClr val="C0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C00000"/>
                </a:solidFill>
                <a:latin typeface="Arial" charset="0"/>
              </a:rPr>
              <a:t>ó chuyển nhanh sang khay  B, C. Hai khay   B, C nóng, lạnh nh</a:t>
            </a:r>
            <a:r>
              <a:rPr lang="vi-VN" sz="2800">
                <a:solidFill>
                  <a:srgbClr val="C000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C00000"/>
                </a:solidFill>
                <a:latin typeface="Arial" charset="0"/>
              </a:rPr>
              <a:t> nhau. </a:t>
            </a:r>
          </a:p>
        </p:txBody>
      </p:sp>
      <p:pic>
        <p:nvPicPr>
          <p:cNvPr id="16393" name="Picture 9" descr="kien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14400" y="6278563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A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200400" y="6278563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B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334000" y="63246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C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696200" y="6278563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4" grpId="0"/>
      <p:bldP spid="16395" grpId="0"/>
      <p:bldP spid="16396" grpId="0"/>
      <p:bldP spid="163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kien1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wedgeRectCallout">
            <a:avLst>
              <a:gd name="adj1" fmla="val -48069"/>
              <a:gd name="adj2" fmla="val 48417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sz="3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auto">
          <a:xfrm>
            <a:off x="5562600" y="0"/>
            <a:ext cx="3581400" cy="8382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rgbClr val="FF0066"/>
                </a:solidFill>
                <a:latin typeface="Arial" charset="0"/>
              </a:rPr>
              <a:t>KHOA HỌC : 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NÓNG,</a:t>
            </a:r>
          </a:p>
          <a:p>
            <a:pPr algn="ctr" eaLnBrk="1" hangingPunct="1"/>
            <a:r>
              <a:rPr lang="en-US" sz="1600" b="1">
                <a:solidFill>
                  <a:srgbClr val="0000FF"/>
                </a:solidFill>
                <a:latin typeface="Arial" charset="0"/>
              </a:rPr>
              <a:t> LẠNH VÀ NHIỆT ĐỘ</a:t>
            </a:r>
            <a:endParaRPr lang="en-US" sz="14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9400" name="Picture 8" descr="kien1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152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9" descr="kien1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19200"/>
            <a:ext cx="1600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AutoShape 10"/>
          <p:cNvSpPr>
            <a:spLocks noChangeArrowheads="1"/>
          </p:cNvSpPr>
          <p:nvPr/>
        </p:nvSpPr>
        <p:spPr bwMode="auto">
          <a:xfrm>
            <a:off x="0" y="-152400"/>
            <a:ext cx="4267200" cy="1524000"/>
          </a:xfrm>
          <a:prstGeom prst="horizontalScroll">
            <a:avLst>
              <a:gd name="adj" fmla="val 13259"/>
            </a:avLst>
          </a:prstGeom>
          <a:gradFill rotWithShape="1">
            <a:gsLst>
              <a:gs pos="0">
                <a:srgbClr val="FF33CC"/>
              </a:gs>
              <a:gs pos="50000">
                <a:srgbClr val="FFFFFF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Arial" charset="0"/>
              </a:rPr>
              <a:t>Hoạt 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ộng 2</a:t>
            </a:r>
            <a:r>
              <a:rPr lang="en-US" sz="2800">
                <a:latin typeface="Arial" charset="0"/>
              </a:rPr>
              <a:t> :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Thực hành </a:t>
            </a:r>
          </a:p>
          <a:p>
            <a:pPr algn="ctr"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sử dụng nhiệt kế</a:t>
            </a:r>
            <a:endParaRPr lang="en-US" sz="4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609600" y="5791200"/>
            <a:ext cx="3124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0070C0"/>
                </a:solidFill>
                <a:latin typeface="Arial"/>
              </a:rPr>
              <a:t> </a:t>
            </a:r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Arial"/>
              </a:rPr>
              <a:t>Nhiệt kế </a:t>
            </a:r>
            <a:r>
              <a:rPr lang="vi-VN" sz="2800">
                <a:solidFill>
                  <a:schemeClr val="tx2">
                    <a:lumMod val="50000"/>
                  </a:schemeClr>
                </a:solidFill>
                <a:latin typeface="Arial"/>
              </a:rPr>
              <a:t>đ</a:t>
            </a:r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Arial"/>
              </a:rPr>
              <a:t>o nhiệt </a:t>
            </a:r>
            <a:r>
              <a:rPr lang="vi-VN" sz="2800">
                <a:solidFill>
                  <a:schemeClr val="tx2">
                    <a:lumMod val="50000"/>
                  </a:schemeClr>
                </a:solidFill>
                <a:latin typeface="Arial"/>
              </a:rPr>
              <a:t>đ</a:t>
            </a:r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Arial"/>
              </a:rPr>
              <a:t>ộ c</a:t>
            </a:r>
            <a:r>
              <a:rPr lang="vi-VN" sz="2800">
                <a:solidFill>
                  <a:schemeClr val="tx2">
                    <a:lumMod val="50000"/>
                  </a:schemeClr>
                </a:solidFill>
                <a:latin typeface="Arial"/>
              </a:rPr>
              <a:t>ơ</a:t>
            </a:r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Arial"/>
              </a:rPr>
              <a:t> thể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5410200" y="5791200"/>
            <a:ext cx="3124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Arial"/>
              </a:rPr>
              <a:t> Nhiệt kế </a:t>
            </a:r>
            <a:r>
              <a:rPr lang="vi-VN" sz="2800">
                <a:solidFill>
                  <a:schemeClr val="tx2">
                    <a:lumMod val="50000"/>
                  </a:schemeClr>
                </a:solidFill>
                <a:latin typeface="Arial"/>
              </a:rPr>
              <a:t>đ</a:t>
            </a:r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Arial"/>
              </a:rPr>
              <a:t>o nhiệt </a:t>
            </a:r>
            <a:r>
              <a:rPr lang="vi-VN" sz="2800">
                <a:solidFill>
                  <a:schemeClr val="tx2">
                    <a:lumMod val="50000"/>
                  </a:schemeClr>
                </a:solidFill>
                <a:latin typeface="Arial"/>
              </a:rPr>
              <a:t>đ</a:t>
            </a:r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Arial"/>
              </a:rPr>
              <a:t>ộ không khí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/>
      <p:bldP spid="5940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1039</TotalTime>
  <Words>553</Words>
  <Application>Microsoft Office PowerPoint</Application>
  <PresentationFormat>On-screen Show (4:3)</PresentationFormat>
  <Paragraphs>67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Garamond</vt:lpstr>
      <vt:lpstr>Arial</vt:lpstr>
      <vt:lpstr>Georgia</vt:lpstr>
      <vt:lpstr>Wingdings 2</vt:lpstr>
      <vt:lpstr>Wingdings</vt:lpstr>
      <vt:lpstr>Times New Roman</vt:lpstr>
      <vt:lpstr>Civic</vt:lpstr>
      <vt:lpstr>Slide 1</vt:lpstr>
      <vt:lpstr>Kiểm tra bài cũ </vt:lpstr>
      <vt:lpstr>Khoa học :  Nóng ,lạnh và nhiệt độ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143</cp:revision>
  <dcterms:created xsi:type="dcterms:W3CDTF">2008-09-25T02:27:59Z</dcterms:created>
  <dcterms:modified xsi:type="dcterms:W3CDTF">2016-06-30T01:11:04Z</dcterms:modified>
</cp:coreProperties>
</file>